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7" r:id="rId3"/>
    <p:sldId id="312" r:id="rId4"/>
    <p:sldId id="310" r:id="rId6"/>
    <p:sldId id="307" r:id="rId7"/>
    <p:sldId id="308" r:id="rId8"/>
    <p:sldId id="306" r:id="rId9"/>
    <p:sldId id="276" r:id="rId10"/>
    <p:sldId id="298" r:id="rId11"/>
    <p:sldId id="278" r:id="rId12"/>
    <p:sldId id="262" r:id="rId13"/>
    <p:sldId id="430" r:id="rId14"/>
    <p:sldId id="309" r:id="rId15"/>
    <p:sldId id="256" r:id="rId16"/>
    <p:sldId id="275" r:id="rId17"/>
    <p:sldId id="273" r:id="rId18"/>
    <p:sldId id="296" r:id="rId19"/>
    <p:sldId id="299" r:id="rId20"/>
    <p:sldId id="302" r:id="rId21"/>
    <p:sldId id="304" r:id="rId22"/>
    <p:sldId id="303" r:id="rId23"/>
    <p:sldId id="305" r:id="rId24"/>
    <p:sldId id="313" r:id="rId25"/>
    <p:sldId id="315" r:id="rId26"/>
    <p:sldId id="337" r:id="rId27"/>
    <p:sldId id="334" r:id="rId28"/>
    <p:sldId id="316" r:id="rId29"/>
    <p:sldId id="324" r:id="rId30"/>
    <p:sldId id="325" r:id="rId31"/>
    <p:sldId id="326" r:id="rId32"/>
    <p:sldId id="327" r:id="rId33"/>
    <p:sldId id="328" r:id="rId34"/>
    <p:sldId id="335" r:id="rId35"/>
    <p:sldId id="319" r:id="rId36"/>
    <p:sldId id="320" r:id="rId37"/>
    <p:sldId id="321" r:id="rId38"/>
    <p:sldId id="329" r:id="rId39"/>
    <p:sldId id="331" r:id="rId40"/>
    <p:sldId id="384" r:id="rId41"/>
    <p:sldId id="385" r:id="rId42"/>
    <p:sldId id="386" r:id="rId43"/>
    <p:sldId id="387" r:id="rId44"/>
    <p:sldId id="388" r:id="rId45"/>
    <p:sldId id="336" r:id="rId46"/>
    <p:sldId id="338" r:id="rId47"/>
    <p:sldId id="342" r:id="rId48"/>
    <p:sldId id="339" r:id="rId49"/>
    <p:sldId id="343" r:id="rId50"/>
    <p:sldId id="344" r:id="rId51"/>
    <p:sldId id="340" r:id="rId52"/>
    <p:sldId id="345" r:id="rId53"/>
    <p:sldId id="346" r:id="rId54"/>
    <p:sldId id="347" r:id="rId55"/>
    <p:sldId id="341" r:id="rId56"/>
    <p:sldId id="349" r:id="rId57"/>
    <p:sldId id="350" r:id="rId58"/>
    <p:sldId id="351" r:id="rId59"/>
    <p:sldId id="322" r:id="rId60"/>
    <p:sldId id="330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18" r:id="rId70"/>
    <p:sldId id="360" r:id="rId71"/>
    <p:sldId id="362" r:id="rId72"/>
    <p:sldId id="363" r:id="rId73"/>
    <p:sldId id="364" r:id="rId74"/>
    <p:sldId id="365" r:id="rId75"/>
    <p:sldId id="366" r:id="rId76"/>
    <p:sldId id="368" r:id="rId77"/>
    <p:sldId id="422" r:id="rId78"/>
    <p:sldId id="423" r:id="rId79"/>
    <p:sldId id="424" r:id="rId80"/>
    <p:sldId id="425" r:id="rId81"/>
    <p:sldId id="426" r:id="rId82"/>
    <p:sldId id="427" r:id="rId83"/>
    <p:sldId id="428" r:id="rId84"/>
    <p:sldId id="429" r:id="rId85"/>
  </p:sldIdLst>
  <p:sldSz cx="12192000" cy="6858000"/>
  <p:notesSz cx="6858000" cy="9144000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gs" Target="tags/tag1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F4ADD-4CC4-473D-AA41-69CF843FD4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7A8EA-2959-4B87-9FB8-B656562D72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s://www.xilinx.com/support/download/index.html/content/xilinx/en/downloadNav/vivado-design-tools.html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hyperlink" Target="https://venus.cs61c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blog.csdn.net/weixin_40615338/article/details/125913287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实验提交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每次实验的分数分为两部分，下板验收</a:t>
            </a:r>
            <a:r>
              <a:rPr lang="en-US" altLang="zh-CN" dirty="0"/>
              <a:t>60%</a:t>
            </a:r>
            <a:r>
              <a:rPr lang="zh-CN" altLang="en-US" dirty="0"/>
              <a:t>，报告</a:t>
            </a:r>
            <a:r>
              <a:rPr lang="en-US" altLang="zh-CN" dirty="0"/>
              <a:t>40%</a:t>
            </a:r>
            <a:endParaRPr lang="en-US" altLang="zh-CN" dirty="0"/>
          </a:p>
          <a:p>
            <a:pPr marL="0" indent="0" fontAlgn="auto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b="1" dirty="0"/>
              <a:t>验收：</a:t>
            </a:r>
            <a:r>
              <a:rPr lang="zh-CN" altLang="en-US" dirty="0"/>
              <a:t>每个实验都会设置一系列得分的功能点（比如完成加法操作等）。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下板后，需要运行一段能验证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功能的</a:t>
            </a:r>
            <a:r>
              <a:rPr lang="en-US" altLang="zh-CN" dirty="0">
                <a:sym typeface="+mn-ea"/>
              </a:rPr>
              <a:t>RISCV</a:t>
            </a:r>
            <a:r>
              <a:rPr lang="zh-CN" altLang="en-US" dirty="0">
                <a:sym typeface="+mn-ea"/>
              </a:rPr>
              <a:t>代码（比如包含</a:t>
            </a:r>
            <a:r>
              <a:rPr lang="en-US" altLang="zh-CN" dirty="0">
                <a:sym typeface="+mn-ea"/>
              </a:rPr>
              <a:t>ADD</a:t>
            </a:r>
            <a:r>
              <a:rPr lang="zh-CN" altLang="en-US" dirty="0">
                <a:sym typeface="+mn-ea"/>
              </a:rPr>
              <a:t>指令的</a:t>
            </a:r>
            <a:r>
              <a:rPr lang="zh-CN" altLang="en-US" dirty="0">
                <a:sym typeface="+mn-ea"/>
              </a:rPr>
              <a:t>代码），</a:t>
            </a:r>
            <a:r>
              <a:rPr lang="zh-CN" altLang="en-US" dirty="0"/>
              <a:t>按照实现的功能点打分。功能点是否实现只看具体涉及到的寄存器的值或者内存的值，不限制实现方式（面向测试点编程</a:t>
            </a:r>
            <a:r>
              <a:rPr lang="zh-CN" altLang="en-US" dirty="0"/>
              <a:t>除外）</a:t>
            </a:r>
            <a:endParaRPr lang="zh-CN" altLang="en-US" dirty="0"/>
          </a:p>
          <a:p>
            <a:pPr marL="0" indent="0" fontAlgn="auto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b="1" dirty="0"/>
              <a:t>报告：</a:t>
            </a:r>
            <a:r>
              <a:rPr lang="zh-CN" altLang="en-US" dirty="0"/>
              <a:t>报告中需要介绍</a:t>
            </a:r>
            <a:r>
              <a:rPr lang="en-US" altLang="zh-CN" dirty="0"/>
              <a:t>CPU</a:t>
            </a:r>
            <a:r>
              <a:rPr lang="zh-CN" altLang="en-US" dirty="0"/>
              <a:t>设计的关键点和实现思路，并简短地进行</a:t>
            </a:r>
            <a:r>
              <a:rPr lang="zh-CN" altLang="en-US" dirty="0"/>
              <a:t>心得体会总结。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实验提交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2965" y="2051050"/>
            <a:ext cx="7924800" cy="3900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实验提交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每次实验限时两周，</a:t>
            </a:r>
            <a:r>
              <a:rPr lang="en-US" altLang="zh-CN" dirty="0">
                <a:sym typeface="+mn-ea"/>
              </a:rPr>
              <a:t>lab5</a:t>
            </a:r>
            <a:r>
              <a:rPr lang="zh-CN" altLang="en-US" dirty="0">
                <a:sym typeface="+mn-ea"/>
              </a:rPr>
              <a:t>三周，</a:t>
            </a:r>
            <a:r>
              <a:rPr lang="en-US" altLang="zh-CN" dirty="0">
                <a:sym typeface="+mn-ea"/>
              </a:rPr>
              <a:t>lab6</a:t>
            </a:r>
            <a:r>
              <a:rPr lang="zh-CN" altLang="en-US" dirty="0">
                <a:sym typeface="+mn-ea"/>
              </a:rPr>
              <a:t>四周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lab5&amp;6</a:t>
            </a:r>
            <a:r>
              <a:rPr lang="zh-CN" altLang="en-US" dirty="0">
                <a:sym typeface="+mn-ea"/>
              </a:rPr>
              <a:t>可两人组队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学在浙大提交代码和报告，线上提交截止时间在截止周的周日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特殊情况外，迟交一周扣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分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验收次数最多两次，第二次最高</a:t>
            </a:r>
            <a:r>
              <a:rPr lang="en-US" altLang="zh-CN" dirty="0">
                <a:sym typeface="+mn-ea"/>
              </a:rPr>
              <a:t>90</a:t>
            </a:r>
            <a:r>
              <a:rPr lang="zh-CN" altLang="en-US" dirty="0">
                <a:sym typeface="+mn-ea"/>
              </a:rPr>
              <a:t>分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998345"/>
          </a:xfrm>
        </p:spPr>
        <p:txBody>
          <a:bodyPr/>
          <a:lstStyle/>
          <a:p>
            <a:r>
              <a:rPr lang="en-US" altLang="zh-CN" dirty="0"/>
              <a:t>Lab 0. </a:t>
            </a:r>
            <a:r>
              <a:rPr lang="zh-CN" altLang="en-US" dirty="0"/>
              <a:t>实验</a:t>
            </a:r>
            <a:r>
              <a:rPr lang="zh-CN" altLang="en-US" dirty="0"/>
              <a:t>准备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访问</a:t>
            </a:r>
            <a:r>
              <a:rPr lang="en-US" altLang="zh-CN">
                <a:hlinkClick r:id="rId1" action="ppaction://hlinkfile"/>
              </a:rPr>
              <a:t>VIVADO</a:t>
            </a:r>
            <a:r>
              <a:rPr lang="zh-CN" altLang="en-US">
                <a:hlinkClick r:id="rId1" action="ppaction://hlinkfile"/>
              </a:rPr>
              <a:t>官方网站下载页面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登录或注册</a:t>
            </a:r>
            <a:r>
              <a:rPr lang="en-US" altLang="zh-CN"/>
              <a:t>AMD</a:t>
            </a:r>
            <a:r>
              <a:rPr lang="zh-CN" altLang="en-US"/>
              <a:t>账号，登录</a:t>
            </a:r>
            <a:r>
              <a:rPr lang="zh-CN" altLang="en-US"/>
              <a:t>后然后返回刚才的</a:t>
            </a:r>
            <a:r>
              <a:rPr lang="zh-CN" altLang="en-US"/>
              <a:t>下载页面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2833370"/>
            <a:ext cx="5771515" cy="34651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60260" y="3832860"/>
            <a:ext cx="35750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若在以前已经安装过</a:t>
            </a:r>
            <a:r>
              <a:rPr lang="en-US" altLang="zh-CN" sz="2800"/>
              <a:t>Vivado</a:t>
            </a:r>
            <a:r>
              <a:rPr lang="zh-CN" altLang="en-US" sz="2800"/>
              <a:t>，则无需重新下载安装</a:t>
            </a:r>
            <a:endParaRPr lang="zh-CN" alt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选择</a:t>
            </a:r>
            <a:r>
              <a:rPr lang="en-US" altLang="zh-CN"/>
              <a:t>2024.1</a:t>
            </a:r>
            <a:r>
              <a:rPr lang="zh-CN" altLang="en-US"/>
              <a:t>版本安装包，并点击链接</a:t>
            </a:r>
            <a:r>
              <a:rPr lang="zh-CN" altLang="en-US"/>
              <a:t>进行下载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35950" y="3034665"/>
            <a:ext cx="30353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ym typeface="+mn-ea"/>
              </a:rPr>
              <a:t>可以安装其它版本的</a:t>
            </a:r>
            <a:r>
              <a:rPr lang="en-US" altLang="zh-CN" sz="2800">
                <a:sym typeface="+mn-ea"/>
              </a:rPr>
              <a:t>Vivado</a:t>
            </a:r>
            <a:r>
              <a:rPr lang="zh-CN" altLang="en-US" sz="2800">
                <a:sym typeface="+mn-ea"/>
              </a:rPr>
              <a:t>，只是我喜欢装新版</a:t>
            </a:r>
            <a:r>
              <a:rPr lang="zh-CN" altLang="en-US" sz="2800">
                <a:sym typeface="+mn-ea"/>
              </a:rPr>
              <a:t>的</a:t>
            </a:r>
            <a:endParaRPr lang="zh-CN" altLang="en-US" sz="28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98700"/>
            <a:ext cx="7359015" cy="2108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0" y="4817110"/>
            <a:ext cx="5572125" cy="9956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35785" y="5125720"/>
            <a:ext cx="4661535" cy="5010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1F2F3">
                  <a:alpha val="100000"/>
                </a:srgbClr>
              </a:clrFrom>
              <a:clrTo>
                <a:srgbClr val="F1F2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2745" y="3903980"/>
            <a:ext cx="56197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4. </a:t>
            </a:r>
            <a:r>
              <a:rPr lang="zh-CN" altLang="en-US"/>
              <a:t>填写信息后在页面最下方点击下载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79980"/>
            <a:ext cx="8956040" cy="25279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4665980"/>
            <a:ext cx="9625330" cy="17379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89660" y="5843270"/>
            <a:ext cx="1347470" cy="6838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2362835"/>
            <a:ext cx="4981575" cy="3814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65" y="2362200"/>
            <a:ext cx="4979035" cy="380619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63945" y="3483610"/>
            <a:ext cx="2241550" cy="4311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" y="2329180"/>
            <a:ext cx="5022215" cy="3848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60" y="2329180"/>
            <a:ext cx="4958080" cy="379603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95045" y="3736340"/>
            <a:ext cx="4911725" cy="726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56960" y="3065780"/>
            <a:ext cx="4839970" cy="726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2365375"/>
            <a:ext cx="5170805" cy="3952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90" y="2365375"/>
            <a:ext cx="5172710" cy="39522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419225" y="4933950"/>
            <a:ext cx="698500" cy="958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81090" y="3486150"/>
            <a:ext cx="698500" cy="10991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联系方式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钉钉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QQ</a:t>
            </a:r>
            <a:r>
              <a:rPr lang="zh-CN" altLang="en-US" dirty="0"/>
              <a:t>交流群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828699218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微信号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简英钊</a:t>
            </a:r>
            <a:r>
              <a:rPr lang="en-US" altLang="zh-CN" dirty="0"/>
              <a:t> shadow-_-dream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黄鸿宇</a:t>
            </a:r>
            <a:r>
              <a:rPr lang="en-US" altLang="zh-CN" dirty="0"/>
              <a:t> </a:t>
            </a:r>
            <a:r>
              <a:rPr lang="en-US" altLang="zh-CN" dirty="0"/>
              <a:t>skiwater_touchfish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88ea0dfcdf2a239b480cd2960fb6123"/>
          <p:cNvPicPr>
            <a:picLocks noChangeAspect="1"/>
          </p:cNvPicPr>
          <p:nvPr/>
        </p:nvPicPr>
        <p:blipFill>
          <a:blip r:embed="rId1"/>
          <a:srcRect l="13205" t="31833" r="13045" b="27501"/>
          <a:stretch>
            <a:fillRect/>
          </a:stretch>
        </p:blipFill>
        <p:spPr>
          <a:xfrm>
            <a:off x="7169150" y="1449705"/>
            <a:ext cx="4037330" cy="39585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375535"/>
            <a:ext cx="4874895" cy="37204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270" y="2375535"/>
            <a:ext cx="4864735" cy="37198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26490" y="3270250"/>
            <a:ext cx="1644650" cy="3117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107690" y="3048635"/>
            <a:ext cx="2475865" cy="12884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err="1">
                <a:sym typeface="+mn-ea"/>
              </a:rPr>
              <a:t>一</a:t>
            </a:r>
            <a:r>
              <a:rPr lang="en-US" altLang="zh-CN" dirty="0" err="1">
                <a:sym typeface="+mn-ea"/>
              </a:rPr>
              <a:t>. Vivado</a:t>
            </a:r>
            <a:r>
              <a:rPr lang="zh-CN" altLang="en-US" dirty="0">
                <a:sym typeface="+mn-ea"/>
              </a:rPr>
              <a:t>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下载完成后打开安装程序，按下面的流程选择并安装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52040"/>
            <a:ext cx="4921885" cy="3762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2428875"/>
            <a:ext cx="4238625" cy="2181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45" y="4790440"/>
            <a:ext cx="2447925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998345"/>
          </a:xfrm>
        </p:spPr>
        <p:txBody>
          <a:bodyPr/>
          <a:lstStyle/>
          <a:p>
            <a:r>
              <a:rPr lang="en-US" altLang="zh-CN" dirty="0"/>
              <a:t>Lab 1. </a:t>
            </a:r>
            <a:r>
              <a:rPr lang="zh-CN" altLang="en-US" dirty="0">
                <a:sym typeface="+mn-ea"/>
              </a:rPr>
              <a:t>支持</a:t>
            </a:r>
            <a:r>
              <a:rPr lang="en-US" altLang="zh-CN" dirty="0">
                <a:sym typeface="+mn-ea"/>
              </a:rPr>
              <a:t>RV32I</a:t>
            </a:r>
            <a:r>
              <a:rPr lang="zh-CN" altLang="en-US" dirty="0">
                <a:sym typeface="+mn-ea"/>
              </a:rPr>
              <a:t>指令集的流水线</a:t>
            </a:r>
            <a:r>
              <a:rPr lang="en-US" altLang="zh-CN" dirty="0">
                <a:sym typeface="+mn-ea"/>
              </a:rPr>
              <a:t>CPU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（重新）学会使用</a:t>
            </a:r>
            <a:r>
              <a:rPr lang="en-US" altLang="zh-CN" dirty="0"/>
              <a:t>Vivado</a:t>
            </a:r>
            <a:r>
              <a:rPr lang="zh-CN" altLang="en-US" dirty="0"/>
              <a:t>进行</a:t>
            </a:r>
            <a:r>
              <a:rPr lang="zh-CN" altLang="en-US" dirty="0"/>
              <a:t>硬件设计开发</a:t>
            </a:r>
            <a:endParaRPr lang="en-US" dirty="0"/>
          </a:p>
          <a:p>
            <a:r>
              <a:rPr lang="en-US" dirty="0"/>
              <a:t>理解 RISC-V RV32I 指令</a:t>
            </a:r>
            <a:endParaRPr lang="en-US" dirty="0"/>
          </a:p>
          <a:p>
            <a:r>
              <a:rPr lang="en-US" dirty="0"/>
              <a:t>掌握执行 RV32I 指令的流水线 CPU 设计方法</a:t>
            </a:r>
            <a:endParaRPr lang="en-US" dirty="0"/>
          </a:p>
          <a:p>
            <a:r>
              <a:rPr lang="en-US" dirty="0"/>
              <a:t>掌握流水线Forwarding和</a:t>
            </a:r>
            <a:r>
              <a:rPr lang="en-US" dirty="0"/>
              <a:t>Bypass的方法</a:t>
            </a:r>
            <a:endParaRPr lang="en-US" dirty="0"/>
          </a:p>
          <a:p>
            <a:r>
              <a:rPr lang="en-US" dirty="0"/>
              <a:t>掌握Predict-not-Taken的</a:t>
            </a:r>
            <a:r>
              <a:rPr lang="en-US" dirty="0"/>
              <a:t>Stall方法</a:t>
            </a:r>
            <a:endParaRPr lang="en-US" dirty="0"/>
          </a:p>
          <a:p>
            <a:r>
              <a:rPr lang="en-US" dirty="0"/>
              <a:t>掌握</a:t>
            </a: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上执行</a:t>
            </a:r>
            <a:r>
              <a:rPr lang="en-US" altLang="zh-CN" dirty="0"/>
              <a:t>RISCV</a:t>
            </a:r>
            <a:r>
              <a:rPr lang="zh-CN" altLang="en-US" dirty="0"/>
              <a:t>程序的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/>
              <a:t>得分点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596005" y="2494280"/>
            <a:ext cx="34201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ym typeface="+mn-ea"/>
              </a:rPr>
              <a:t>R-type: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I-type: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load: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store: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branch: 10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jal: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jalr: 5</a:t>
            </a:r>
            <a:endParaRPr lang="en-US" altLang="zh-CN" sz="2800" dirty="0">
              <a:sym typeface="+mn-ea"/>
            </a:endParaRPr>
          </a:p>
          <a:p>
            <a:r>
              <a:rPr lang="en-US" altLang="zh-CN" sz="2800" dirty="0">
                <a:sym typeface="+mn-ea"/>
              </a:rPr>
              <a:t>lui: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auipc: 5</a:t>
            </a:r>
            <a:endParaRPr lang="en-US" altLang="zh-CN" sz="280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41590" y="2548255"/>
            <a:ext cx="38735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ym typeface="+mn-ea"/>
              </a:rPr>
              <a:t>predict failed: 10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predict success: 10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RR/RB: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RRR/RRB: 5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LR/LB: 10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LS: 10</a:t>
            </a:r>
            <a:endParaRPr lang="en-US" altLang="zh-CN" sz="28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96005" y="1691005"/>
            <a:ext cx="3419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能正确执行指令</a:t>
            </a:r>
            <a:endParaRPr lang="zh-CN" altLang="en-US" sz="3600"/>
          </a:p>
        </p:txBody>
      </p:sp>
      <p:sp>
        <p:nvSpPr>
          <p:cNvPr id="7" name="文本框 6"/>
          <p:cNvSpPr txBox="1"/>
          <p:nvPr/>
        </p:nvSpPr>
        <p:spPr>
          <a:xfrm>
            <a:off x="7442200" y="1691005"/>
            <a:ext cx="435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能正确处理以下</a:t>
            </a:r>
            <a:r>
              <a:rPr lang="zh-CN" altLang="en-US" sz="3600"/>
              <a:t>情况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539115" y="1691005"/>
            <a:ext cx="2693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型号</a:t>
            </a:r>
            <a:endParaRPr lang="zh-CN" altLang="en-US" sz="3600"/>
          </a:p>
        </p:txBody>
      </p:sp>
      <p:sp>
        <p:nvSpPr>
          <p:cNvPr id="9" name="文本框 8"/>
          <p:cNvSpPr txBox="1"/>
          <p:nvPr/>
        </p:nvSpPr>
        <p:spPr>
          <a:xfrm>
            <a:off x="539115" y="2548255"/>
            <a:ext cx="3420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ym typeface="+mn-ea"/>
              </a:rPr>
              <a:t>非流水线</a:t>
            </a:r>
            <a:r>
              <a:rPr lang="en-US" altLang="zh-CN" sz="2800" dirty="0">
                <a:sym typeface="+mn-ea"/>
              </a:rPr>
              <a:t>: -100</a:t>
            </a:r>
            <a:endParaRPr lang="en-US" altLang="zh-CN" sz="2800" dirty="0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创建新工程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实验指南</a:t>
            </a:r>
            <a:r>
              <a:rPr lang="en-US" altLang="zh-CN" dirty="0"/>
              <a:t>-</a:t>
            </a:r>
            <a:r>
              <a:rPr lang="zh-CN" altLang="en-US" dirty="0"/>
              <a:t>创建新</a:t>
            </a:r>
            <a:r>
              <a:rPr lang="zh-CN" altLang="en-US" dirty="0"/>
              <a:t>工程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1632585"/>
            <a:ext cx="7619365" cy="45542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336165" y="2808605"/>
            <a:ext cx="1550670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910" y="1691005"/>
            <a:ext cx="6812915" cy="43072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0170" y="1691005"/>
            <a:ext cx="6932295" cy="43929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630170" y="2487930"/>
            <a:ext cx="6817995" cy="5638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4590" y="1691005"/>
            <a:ext cx="6624320" cy="4216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34590" y="2385060"/>
            <a:ext cx="6623685" cy="6934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r>
              <a:rPr lang="zh-CN" altLang="en-US" dirty="0"/>
              <a:t>作业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3525" y="1691005"/>
            <a:ext cx="6584950" cy="417449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75915" y="3299460"/>
            <a:ext cx="6442710" cy="10109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63035" y="4389755"/>
            <a:ext cx="4503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xc7k160tffg676-2L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创建新工程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935" y="1691005"/>
            <a:ext cx="6882765" cy="43802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导入源码</a:t>
            </a:r>
            <a:r>
              <a:rPr lang="zh-CN" altLang="en-US" sz="11500" dirty="0"/>
              <a:t>框架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/>
              <a:t>-</a:t>
            </a:r>
            <a:r>
              <a:rPr lang="zh-CN" altLang="en-US" dirty="0"/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/>
              <a:t>（</a:t>
            </a:r>
            <a:r>
              <a:rPr lang="zh-CN" altLang="en-US" dirty="0"/>
              <a:t>可选）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89810"/>
            <a:ext cx="6371590" cy="380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0" y="2289810"/>
            <a:ext cx="4705350" cy="227203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93875" y="2841625"/>
            <a:ext cx="1962150" cy="8394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2715" y="1550670"/>
            <a:ext cx="6847205" cy="46266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1385570"/>
            <a:ext cx="6043295" cy="4086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855" y="1214120"/>
            <a:ext cx="5267325" cy="2539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855" y="3961765"/>
            <a:ext cx="5311140" cy="255079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136775" y="4347845"/>
            <a:ext cx="94297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72185" y="5530850"/>
            <a:ext cx="5015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把提供的</a:t>
            </a:r>
            <a:r>
              <a:rPr lang="en-US" altLang="zh-CN" sz="2400"/>
              <a:t>CPU</a:t>
            </a:r>
            <a:r>
              <a:rPr lang="zh-CN" altLang="en-US" sz="2400"/>
              <a:t>设计源码框架design_sources中所有相关的</a:t>
            </a:r>
            <a:r>
              <a:rPr lang="en-US" altLang="zh-CN" sz="2400"/>
              <a:t> </a:t>
            </a:r>
            <a:r>
              <a:rPr lang="en-US" altLang="zh-CN" sz="2400" b="1"/>
              <a:t>.v, .vh </a:t>
            </a:r>
            <a:r>
              <a:rPr lang="zh-CN" altLang="en-US" sz="2400"/>
              <a:t>源码文件都按上述方式导入</a:t>
            </a:r>
            <a:endParaRPr lang="zh-CN" alt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775" y="1418590"/>
            <a:ext cx="7948930" cy="5339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323580" y="6280150"/>
            <a:ext cx="94297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170305" y="2642870"/>
            <a:ext cx="34353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导入完成</a:t>
            </a:r>
            <a:r>
              <a:rPr lang="zh-CN" altLang="en-US" sz="2400"/>
              <a:t>后长这样</a:t>
            </a:r>
            <a:endParaRPr lang="zh-CN" altLang="en-US" sz="2400"/>
          </a:p>
          <a:p>
            <a:r>
              <a:rPr lang="en-US" altLang="zh-CN" sz="2400"/>
              <a:t>top.v</a:t>
            </a:r>
            <a:r>
              <a:rPr lang="zh-CN" altLang="en-US" sz="2400"/>
              <a:t>下</a:t>
            </a:r>
            <a:r>
              <a:rPr lang="en-US" altLang="zh-CN" sz="2400" b="1"/>
              <a:t>RV32Core</a:t>
            </a:r>
            <a:r>
              <a:rPr lang="zh-CN" altLang="en-US" sz="2400"/>
              <a:t>是我们的</a:t>
            </a:r>
            <a:r>
              <a:rPr lang="en-US" altLang="zh-CN" sz="2400"/>
              <a:t>CPU</a:t>
            </a:r>
            <a:r>
              <a:rPr lang="zh-CN" altLang="en-US" sz="2400"/>
              <a:t>设计代码，其它部分是与实验板显示屏和按钮输入相关的代码，与实验内容无关，可以</a:t>
            </a:r>
            <a:r>
              <a:rPr lang="zh-CN" altLang="en-US" sz="2400"/>
              <a:t>忽略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50517"/>
          <a:stretch>
            <a:fillRect/>
          </a:stretch>
        </p:blipFill>
        <p:spPr>
          <a:xfrm>
            <a:off x="5664200" y="1470660"/>
            <a:ext cx="4640580" cy="50203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38200" y="1328420"/>
            <a:ext cx="9629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然后添加接口绑定文件，这个文件将会将设计工程中的信号与实验板上的端口进行绑定，方便下板</a:t>
            </a:r>
            <a:r>
              <a:rPr lang="zh-CN" altLang="en-US" sz="2400"/>
              <a:t>测试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74570"/>
            <a:ext cx="3467100" cy="2433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540" y="2158365"/>
            <a:ext cx="6599555" cy="442785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610995" y="4236720"/>
            <a:ext cx="2397760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2094230"/>
            <a:ext cx="4969510" cy="33458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401570" y="4521835"/>
            <a:ext cx="77152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582545"/>
            <a:ext cx="5547360" cy="2755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3098800"/>
            <a:ext cx="910590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36410" y="3928110"/>
            <a:ext cx="2576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错误示范，不要用中文路径，</a:t>
            </a:r>
            <a:r>
              <a:rPr lang="en-US" altLang="zh-CN" b="1">
                <a:solidFill>
                  <a:srgbClr val="FF0000"/>
                </a:solidFill>
              </a:rPr>
              <a:t>vivado</a:t>
            </a:r>
            <a:r>
              <a:rPr lang="zh-CN" altLang="en-US" b="1">
                <a:solidFill>
                  <a:srgbClr val="FF0000"/>
                </a:solidFill>
              </a:rPr>
              <a:t>不支持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Chapter 1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Chapter 2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Chapter 3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Chapter 4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2094230"/>
            <a:ext cx="4969510" cy="33458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401570" y="4521835"/>
            <a:ext cx="77152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582545"/>
            <a:ext cx="5547360" cy="2755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3098800"/>
            <a:ext cx="910590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36410" y="3928110"/>
            <a:ext cx="2576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错误示范，不要用中文路径，</a:t>
            </a:r>
            <a:r>
              <a:rPr lang="en-US" altLang="zh-CN" b="1">
                <a:solidFill>
                  <a:srgbClr val="FF0000"/>
                </a:solidFill>
              </a:rPr>
              <a:t>vivado</a:t>
            </a:r>
            <a:r>
              <a:rPr lang="zh-CN" altLang="en-US" b="1">
                <a:solidFill>
                  <a:srgbClr val="FF0000"/>
                </a:solidFill>
              </a:rPr>
              <a:t>不支持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615" y="1504315"/>
            <a:ext cx="7929880" cy="52914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7660" y="5742940"/>
            <a:ext cx="2137410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85735" y="6376035"/>
            <a:ext cx="79692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480945"/>
            <a:ext cx="480060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</a:t>
            </a:r>
            <a:r>
              <a:rPr lang="zh-CN" altLang="en-US" dirty="0">
                <a:sym typeface="+mn-ea"/>
              </a:rPr>
              <a:t>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导入</a:t>
            </a:r>
            <a:r>
              <a:rPr lang="zh-CN" altLang="en-US" dirty="0">
                <a:sym typeface="+mn-ea"/>
              </a:rPr>
              <a:t>源码框架</a:t>
            </a:r>
            <a:r>
              <a:rPr lang="zh-CN" altLang="en-US" dirty="0">
                <a:sym typeface="+mn-ea"/>
              </a:rPr>
              <a:t>（可选）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6230" y="2987040"/>
            <a:ext cx="4800600" cy="18954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25930" y="3429000"/>
            <a:ext cx="1797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导入完成</a:t>
            </a:r>
            <a:r>
              <a:rPr lang="zh-CN" altLang="en-US" sz="2400"/>
              <a:t>后长这样</a:t>
            </a:r>
            <a:endParaRPr lang="zh-CN" altLang="en-US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编写</a:t>
            </a:r>
            <a:r>
              <a:rPr lang="en-US" altLang="zh-CN" sz="11500" dirty="0"/>
              <a:t>RISCV</a:t>
            </a:r>
            <a:endParaRPr lang="en-US" altLang="zh-CN" sz="115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根据得分点，设计一份</a:t>
            </a:r>
            <a:r>
              <a:rPr lang="en-US" altLang="zh-CN"/>
              <a:t>RISCV</a:t>
            </a:r>
            <a:r>
              <a:rPr lang="zh-CN" altLang="en-US"/>
              <a:t>代码，使</a:t>
            </a:r>
            <a:r>
              <a:rPr lang="en-US" altLang="zh-CN"/>
              <a:t>CPU</a:t>
            </a:r>
            <a:r>
              <a:rPr lang="zh-CN" altLang="en-US"/>
              <a:t>运行这段代码能证明其具备得分点要求的功能（</a:t>
            </a:r>
            <a:r>
              <a:rPr lang="zh-CN" altLang="en-US">
                <a:sym typeface="+mn-ea"/>
              </a:rPr>
              <a:t>比如得分点要求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能正确执行</a:t>
            </a:r>
            <a:r>
              <a:rPr lang="en-US" altLang="zh-CN" b="1" u="sng" dirty="0">
                <a:sym typeface="+mn-ea"/>
              </a:rPr>
              <a:t>R-type</a:t>
            </a:r>
            <a:r>
              <a:rPr lang="zh-CN" altLang="en-US" dirty="0">
                <a:sym typeface="+mn-ea"/>
              </a:rPr>
              <a:t>指令，那么设计的</a:t>
            </a:r>
            <a:r>
              <a:rPr lang="en-US" altLang="zh-CN" dirty="0">
                <a:sym typeface="+mn-ea"/>
              </a:rPr>
              <a:t>RISCV</a:t>
            </a:r>
            <a:r>
              <a:rPr lang="zh-CN" altLang="en-US" dirty="0">
                <a:sym typeface="+mn-ea"/>
              </a:rPr>
              <a:t>代码中包含一条</a:t>
            </a:r>
            <a:r>
              <a:rPr lang="en-US" altLang="zh-CN" b="1" u="sng" dirty="0">
                <a:sym typeface="+mn-ea"/>
              </a:rPr>
              <a:t>add t1, t1, t0</a:t>
            </a:r>
            <a:r>
              <a:rPr lang="zh-CN" altLang="en-US" dirty="0">
                <a:sym typeface="+mn-ea"/>
              </a:rPr>
              <a:t>即可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86597"/>
          <a:stretch>
            <a:fillRect/>
          </a:stretch>
        </p:blipFill>
        <p:spPr>
          <a:xfrm>
            <a:off x="1753235" y="1359535"/>
            <a:ext cx="1162685" cy="5234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9396" r="-351"/>
          <a:stretch>
            <a:fillRect/>
          </a:stretch>
        </p:blipFill>
        <p:spPr>
          <a:xfrm>
            <a:off x="2915920" y="1359535"/>
            <a:ext cx="4420235" cy="5234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48245" y="1495425"/>
            <a:ext cx="18637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预期输出：</a:t>
            </a:r>
            <a:endParaRPr lang="zh-CN" altLang="en-US" sz="2800"/>
          </a:p>
          <a:p>
            <a:r>
              <a:rPr lang="zh-CN" altLang="en-US" sz="2800"/>
              <a:t>？？？</a:t>
            </a:r>
            <a:endParaRPr lang="zh-CN" altLang="en-US"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329055" y="1420495"/>
            <a:ext cx="10130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将编写好的</a:t>
            </a:r>
            <a:r>
              <a:rPr lang="en-US" altLang="zh-CN" sz="3600"/>
              <a:t>RISCV</a:t>
            </a:r>
            <a:r>
              <a:rPr lang="zh-CN" altLang="en-US" sz="3600"/>
              <a:t>代码用</a:t>
            </a:r>
            <a:r>
              <a:rPr lang="zh-CN" altLang="en-US" sz="3600">
                <a:hlinkClick r:id="rId1" action="ppaction://hlinkfile"/>
              </a:rPr>
              <a:t>在线工具</a:t>
            </a:r>
            <a:r>
              <a:rPr lang="zh-CN" altLang="en-US" sz="3600"/>
              <a:t>转换为机器码</a:t>
            </a:r>
            <a:endParaRPr lang="zh-CN" altLang="en-US" sz="3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2065655"/>
            <a:ext cx="7905750" cy="45300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661660" y="2317750"/>
            <a:ext cx="572770" cy="2489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055" y="1598930"/>
            <a:ext cx="9664700" cy="517207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01775" y="2433955"/>
            <a:ext cx="1359535" cy="7715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03905" y="20205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不需要点</a:t>
            </a:r>
            <a:r>
              <a:rPr lang="en-US" altLang="zh-CN" sz="2400" b="1">
                <a:solidFill>
                  <a:srgbClr val="FF0000"/>
                </a:solidFill>
              </a:rPr>
              <a:t>save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445260"/>
            <a:ext cx="10017125" cy="53136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55970" y="1445260"/>
            <a:ext cx="78803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61995" y="1889125"/>
            <a:ext cx="2121535" cy="4273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430" y="1532255"/>
            <a:ext cx="9295765" cy="49618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41470" y="1889125"/>
            <a:ext cx="652145" cy="4273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zh-CN" altLang="en-US" dirty="0"/>
              <a:t>提交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学在浙大</a:t>
            </a:r>
            <a:endParaRPr lang="zh-CN" altLang="en-US" dirty="0"/>
          </a:p>
          <a:p>
            <a:r>
              <a:rPr lang="zh-CN" altLang="en-US" dirty="0"/>
              <a:t>三周一次</a:t>
            </a:r>
            <a:r>
              <a:rPr lang="zh-CN" altLang="en-US" dirty="0"/>
              <a:t>作业</a:t>
            </a:r>
            <a:endParaRPr lang="zh-CN" altLang="en-US" dirty="0"/>
          </a:p>
          <a:p>
            <a:r>
              <a:rPr lang="zh-CN" altLang="en-US" dirty="0"/>
              <a:t>每次持续</a:t>
            </a:r>
            <a:r>
              <a:rPr lang="zh-CN" altLang="en-US" dirty="0"/>
              <a:t>四周</a:t>
            </a:r>
            <a:endParaRPr lang="zh-CN" altLang="en-US" dirty="0"/>
          </a:p>
          <a:p>
            <a:r>
              <a:rPr lang="zh-CN" altLang="en-US" dirty="0"/>
              <a:t>迟交一天扣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  <a:endParaRPr lang="zh-CN" altLang="en-US" dirty="0"/>
          </a:p>
          <a:p>
            <a:r>
              <a:rPr lang="zh-CN" altLang="en-US" dirty="0"/>
              <a:t>截止一周后</a:t>
            </a:r>
            <a:r>
              <a:rPr lang="zh-CN" altLang="en-US" dirty="0"/>
              <a:t>公布答案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910" y="1523365"/>
            <a:ext cx="6520180" cy="5113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35910" y="5363210"/>
            <a:ext cx="977900" cy="979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59250" y="56229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复制即可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将机器码填入指令储存器初始化用的</a:t>
            </a:r>
            <a:r>
              <a:rPr lang="en-US" altLang="zh-CN"/>
              <a:t>ROM</a:t>
            </a:r>
            <a:r>
              <a:rPr lang="zh-CN" altLang="en-US"/>
              <a:t>文件中（</a:t>
            </a:r>
            <a:r>
              <a:rPr lang="en-US" altLang="zh-CN"/>
              <a:t>rom.hex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295" y="2286635"/>
            <a:ext cx="6091555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将内存的初始化值填入内存初始化文件中（</a:t>
            </a:r>
            <a:r>
              <a:rPr lang="en-US" altLang="zh-CN"/>
              <a:t>ram.hex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0" y="2258060"/>
            <a:ext cx="6129655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在第一次实验中，我们已经为大家准备好了一份示例</a:t>
            </a:r>
            <a:r>
              <a:rPr lang="en-US" altLang="zh-CN"/>
              <a:t>RISCV</a:t>
            </a:r>
            <a:r>
              <a:rPr lang="zh-CN" altLang="en-US"/>
              <a:t>代码和对应的</a:t>
            </a:r>
            <a:r>
              <a:rPr lang="en-US" altLang="zh-CN"/>
              <a:t> </a:t>
            </a:r>
            <a:r>
              <a:rPr lang="en-US" altLang="zh-CN" b="1"/>
              <a:t>rom.hex</a:t>
            </a:r>
            <a:r>
              <a:rPr lang="zh-CN" altLang="en-US"/>
              <a:t>，</a:t>
            </a:r>
            <a:r>
              <a:rPr lang="en-US" altLang="zh-CN" b="1"/>
              <a:t>ram.hex </a:t>
            </a:r>
            <a:r>
              <a:rPr lang="zh-CN" altLang="en-US"/>
              <a:t>文件，能够覆盖所有得分点，在验收的时候，只需运行这份代码即可（也可以自行编写</a:t>
            </a:r>
            <a:r>
              <a:rPr lang="en-US" altLang="zh-CN"/>
              <a:t>RISCV</a:t>
            </a:r>
            <a:r>
              <a:rPr lang="zh-CN" altLang="en-US"/>
              <a:t>代码）</a:t>
            </a:r>
            <a:endParaRPr lang="zh-CN" altLang="en-US"/>
          </a:p>
          <a:p>
            <a:endParaRPr lang="zh-CN" altLang="en-US"/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回到</a:t>
            </a:r>
            <a:r>
              <a:rPr lang="en-US" altLang="zh-CN"/>
              <a:t>vivado</a:t>
            </a:r>
            <a:r>
              <a:rPr lang="zh-CN" altLang="en-US"/>
              <a:t>，为指令储存器指定初始化文件</a:t>
            </a:r>
            <a:r>
              <a:rPr lang="en-US" altLang="zh-CN"/>
              <a:t>rom.hex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560" y="2379980"/>
            <a:ext cx="8574405" cy="4378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58010" y="4002405"/>
            <a:ext cx="1748155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956425" y="4565015"/>
            <a:ext cx="2183130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12210" y="3881120"/>
            <a:ext cx="156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inst_rom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29625" y="4104640"/>
            <a:ext cx="2453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rom</a:t>
            </a:r>
            <a:r>
              <a:rPr lang="zh-CN" altLang="en-US" sz="2400" b="1">
                <a:solidFill>
                  <a:srgbClr val="FF0000"/>
                </a:solidFill>
              </a:rPr>
              <a:t>文件的</a:t>
            </a:r>
            <a:r>
              <a:rPr lang="zh-CN" altLang="en-US" sz="2400" b="1">
                <a:solidFill>
                  <a:srgbClr val="FF0000"/>
                </a:solidFill>
              </a:rPr>
              <a:t>路径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编写</a:t>
            </a:r>
            <a:r>
              <a:rPr lang="en-US" altLang="zh-CN" dirty="0">
                <a:sym typeface="+mn-ea"/>
              </a:rPr>
              <a:t>RISCV</a:t>
            </a:r>
            <a:endParaRPr lang="en-US" altLang="zh-CN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同样，指定内存的初始化文件为</a:t>
            </a:r>
            <a:r>
              <a:rPr lang="en-US" altLang="zh-CN"/>
              <a:t>ram.hex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610" y="2254250"/>
            <a:ext cx="9206865" cy="46037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22095" y="5027930"/>
            <a:ext cx="1748155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85185" y="4906645"/>
            <a:ext cx="1569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data_r</a:t>
            </a:r>
            <a:r>
              <a:rPr lang="en-US" altLang="zh-CN" sz="2400" b="1">
                <a:solidFill>
                  <a:srgbClr val="FF0000"/>
                </a:solidFill>
              </a:rPr>
              <a:t>am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22315" y="4565015"/>
            <a:ext cx="2183130" cy="2178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824470" y="4104640"/>
            <a:ext cx="2453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r</a:t>
            </a:r>
            <a:r>
              <a:rPr lang="en-US" altLang="zh-CN" sz="2400" b="1">
                <a:solidFill>
                  <a:srgbClr val="FF0000"/>
                </a:solidFill>
              </a:rPr>
              <a:t>am</a:t>
            </a:r>
            <a:r>
              <a:rPr lang="zh-CN" altLang="en-US" sz="2400" b="1">
                <a:solidFill>
                  <a:srgbClr val="FF0000"/>
                </a:solidFill>
              </a:rPr>
              <a:t>文件的</a:t>
            </a:r>
            <a:r>
              <a:rPr lang="zh-CN" altLang="en-US" sz="2400" b="1">
                <a:solidFill>
                  <a:srgbClr val="FF0000"/>
                </a:solidFill>
              </a:rPr>
              <a:t>路径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仿真</a:t>
            </a:r>
            <a:r>
              <a:rPr lang="zh-CN" altLang="en-US" sz="11500" dirty="0"/>
              <a:t>测试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1524635"/>
            <a:ext cx="3219450" cy="23717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20" y="1454785"/>
            <a:ext cx="7096125" cy="47586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" y="1691005"/>
            <a:ext cx="4274820" cy="20675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1691005"/>
            <a:ext cx="6332855" cy="42564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965690" y="5565775"/>
            <a:ext cx="942975" cy="3816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1461770"/>
            <a:ext cx="10245090" cy="51460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47690" y="2908935"/>
            <a:ext cx="1512570" cy="12185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60260" y="2585085"/>
            <a:ext cx="207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时钟和</a:t>
            </a:r>
            <a:r>
              <a:rPr lang="en-US" altLang="zh-CN" b="1">
                <a:solidFill>
                  <a:srgbClr val="FF0000"/>
                </a:solidFill>
              </a:rPr>
              <a:t>reset</a:t>
            </a:r>
            <a:r>
              <a:rPr lang="zh-CN" altLang="en-US" b="1">
                <a:solidFill>
                  <a:srgbClr val="FF0000"/>
                </a:solidFill>
              </a:rPr>
              <a:t>信号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0260" y="3244850"/>
            <a:ext cx="207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CPU</a:t>
            </a:r>
            <a:r>
              <a:rPr lang="zh-CN" altLang="en-US" b="1">
                <a:solidFill>
                  <a:srgbClr val="FF0000"/>
                </a:solidFill>
              </a:rPr>
              <a:t>模块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61200" y="4323080"/>
            <a:ext cx="207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初始化</a:t>
            </a:r>
            <a:r>
              <a:rPr lang="zh-CN" altLang="en-US" b="1">
                <a:solidFill>
                  <a:srgbClr val="FF0000"/>
                </a:solidFill>
              </a:rPr>
              <a:t>输入信号值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60260" y="5166995"/>
            <a:ext cx="207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时钟</a:t>
            </a:r>
            <a:r>
              <a:rPr lang="zh-CN" altLang="en-US" b="1">
                <a:solidFill>
                  <a:srgbClr val="FF0000"/>
                </a:solidFill>
              </a:rPr>
              <a:t>周期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47690" y="2673350"/>
            <a:ext cx="1242060" cy="1504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74190" y="4323080"/>
            <a:ext cx="1242060" cy="191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647690" y="4323715"/>
            <a:ext cx="1242060" cy="5664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19140" y="5255260"/>
            <a:ext cx="1242060" cy="191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r>
              <a:rPr lang="zh-CN" altLang="en-US" dirty="0"/>
              <a:t>实验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6480" y="1423035"/>
            <a:ext cx="7377430" cy="52628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635885" y="4767580"/>
            <a:ext cx="1242060" cy="1917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507105" y="4894580"/>
            <a:ext cx="193103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1357630"/>
            <a:ext cx="9037955" cy="539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44310" y="3244850"/>
            <a:ext cx="2303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Ctrl+</a:t>
            </a:r>
            <a:r>
              <a:rPr lang="zh-CN" altLang="en-US" b="1">
                <a:solidFill>
                  <a:srgbClr val="FF0000"/>
                </a:solidFill>
              </a:rPr>
              <a:t>滚轮缩小</a:t>
            </a:r>
            <a:r>
              <a:rPr lang="zh-CN" altLang="en-US" b="1">
                <a:solidFill>
                  <a:srgbClr val="FF0000"/>
                </a:solidFill>
              </a:rPr>
              <a:t>波形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1357630"/>
            <a:ext cx="9037955" cy="53955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650105" y="1628775"/>
            <a:ext cx="116014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45200" y="1554480"/>
            <a:ext cx="1732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选择仿真</a:t>
            </a:r>
            <a:r>
              <a:rPr lang="zh-CN" altLang="en-US" b="1">
                <a:solidFill>
                  <a:srgbClr val="FF0000"/>
                </a:solidFill>
              </a:rPr>
              <a:t>时间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仿真测试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" y="1408430"/>
            <a:ext cx="10986135" cy="509397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38200" y="2807970"/>
            <a:ext cx="116014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34310" y="2481580"/>
            <a:ext cx="116014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25395" y="2934970"/>
            <a:ext cx="1160145" cy="219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685540" y="3027045"/>
            <a:ext cx="869950" cy="34734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06345" y="3235960"/>
            <a:ext cx="204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搜索要看的信号，拖到框里，点</a:t>
            </a:r>
            <a:r>
              <a:rPr lang="zh-CN" altLang="en-US" b="1">
                <a:solidFill>
                  <a:srgbClr val="FF0000"/>
                </a:solidFill>
              </a:rPr>
              <a:t>刷新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65700" y="1367790"/>
            <a:ext cx="325755" cy="2597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更换编辑器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更换编辑器（</a:t>
            </a:r>
            <a:r>
              <a:rPr lang="zh-CN" altLang="en-US" dirty="0">
                <a:sym typeface="+mn-ea"/>
              </a:rPr>
              <a:t>可选）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>
                <a:hlinkClick r:id="rId1" action="ppaction://hlinkfile"/>
              </a:rPr>
              <a:t>相关教程</a:t>
            </a:r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altLang="zh-CN" sz="11500" dirty="0"/>
              <a:t>CPU</a:t>
            </a:r>
            <a:r>
              <a:rPr lang="zh-CN" altLang="en-US" sz="11500" dirty="0"/>
              <a:t>设计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阅读工程框架的</a:t>
            </a:r>
            <a:r>
              <a:rPr lang="en-US" altLang="zh-CN"/>
              <a:t>Verilog</a:t>
            </a:r>
            <a:r>
              <a:rPr lang="zh-CN" altLang="en-US"/>
              <a:t>代码，理解</a:t>
            </a:r>
            <a:r>
              <a:rPr lang="en-US" altLang="zh-CN"/>
              <a:t>CPU</a:t>
            </a:r>
            <a:r>
              <a:rPr lang="zh-CN" altLang="en-US"/>
              <a:t>的整体五阶段</a:t>
            </a:r>
            <a:r>
              <a:rPr lang="zh-CN" altLang="en-US"/>
              <a:t>流水线结构</a:t>
            </a:r>
            <a:endParaRPr lang="zh-CN" altLang="en-US"/>
          </a:p>
          <a:p>
            <a:r>
              <a:rPr lang="zh-CN" altLang="en-US"/>
              <a:t>需要补全的部分都使用TO_BE_FILLED标注，设计时需要将TO_BE_FILLED删除，然后填写正确的</a:t>
            </a:r>
            <a:r>
              <a:rPr lang="zh-CN" altLang="en-US"/>
              <a:t>信号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3164205"/>
            <a:ext cx="7077075" cy="338645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1691005"/>
            <a:ext cx="10191750" cy="4876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01820" y="4893310"/>
            <a:ext cx="4831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比如这里，需要找到</a:t>
            </a:r>
            <a:r>
              <a:rPr lang="en-US" altLang="zh-CN" b="1">
                <a:solidFill>
                  <a:srgbClr val="FF0000"/>
                </a:solidFill>
              </a:rPr>
              <a:t>inst</a:t>
            </a:r>
            <a:r>
              <a:rPr lang="zh-CN" altLang="en-US" b="1">
                <a:solidFill>
                  <a:srgbClr val="FF0000"/>
                </a:solidFill>
              </a:rPr>
              <a:t>中</a:t>
            </a:r>
            <a:r>
              <a:rPr lang="en-US" altLang="zh-CN" b="1">
                <a:solidFill>
                  <a:srgbClr val="FF0000"/>
                </a:solidFill>
              </a:rPr>
              <a:t>opcode</a:t>
            </a:r>
            <a:r>
              <a:rPr lang="zh-CN" altLang="en-US" b="1">
                <a:solidFill>
                  <a:srgbClr val="FF0000"/>
                </a:solidFill>
              </a:rPr>
              <a:t>对应的位，而</a:t>
            </a:r>
            <a:r>
              <a:rPr lang="en-US" altLang="zh-CN" b="1">
                <a:solidFill>
                  <a:srgbClr val="FF0000"/>
                </a:solidFill>
              </a:rPr>
              <a:t>opcode</a:t>
            </a:r>
            <a:r>
              <a:rPr lang="zh-CN" altLang="en-US" b="1">
                <a:solidFill>
                  <a:srgbClr val="FF0000"/>
                </a:solidFill>
              </a:rPr>
              <a:t>对应的位为前</a:t>
            </a:r>
            <a:r>
              <a:rPr lang="en-US" altLang="zh-CN" b="1">
                <a:solidFill>
                  <a:srgbClr val="FF0000"/>
                </a:solidFill>
              </a:rPr>
              <a:t>7</a:t>
            </a:r>
            <a:r>
              <a:rPr lang="zh-CN" altLang="en-US" b="1">
                <a:solidFill>
                  <a:srgbClr val="FF0000"/>
                </a:solidFill>
              </a:rPr>
              <a:t>位，</a:t>
            </a:r>
            <a:r>
              <a:rPr lang="zh-CN" altLang="en-US" b="1">
                <a:solidFill>
                  <a:srgbClr val="FF0000"/>
                </a:solidFill>
              </a:rPr>
              <a:t>因此填inst[6:0]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8970" y="6131560"/>
            <a:ext cx="643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这里通过</a:t>
            </a:r>
            <a:r>
              <a:rPr lang="en-US" altLang="zh-CN" b="1">
                <a:solidFill>
                  <a:srgbClr val="FF0000"/>
                </a:solidFill>
              </a:rPr>
              <a:t>opcode</a:t>
            </a:r>
            <a:r>
              <a:rPr lang="zh-CN" altLang="en-US" b="1">
                <a:solidFill>
                  <a:srgbClr val="FF0000"/>
                </a:solidFill>
              </a:rPr>
              <a:t>来区分指令是</a:t>
            </a:r>
            <a:r>
              <a:rPr lang="en-US" altLang="zh-CN" b="1">
                <a:solidFill>
                  <a:srgbClr val="FF0000"/>
                </a:solidFill>
              </a:rPr>
              <a:t>R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I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B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L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  <a:r>
              <a:rPr lang="en-US" altLang="zh-CN" b="1">
                <a:solidFill>
                  <a:srgbClr val="FF0000"/>
                </a:solidFill>
              </a:rPr>
              <a:t>S</a:t>
            </a:r>
            <a:r>
              <a:rPr lang="zh-CN" altLang="en-US" b="1">
                <a:solidFill>
                  <a:srgbClr val="FF0000"/>
                </a:solidFill>
              </a:rPr>
              <a:t>中的哪种</a:t>
            </a:r>
            <a:r>
              <a:rPr lang="zh-CN" altLang="en-US" b="1">
                <a:solidFill>
                  <a:srgbClr val="FF0000"/>
                </a:solidFill>
              </a:rPr>
              <a:t>类型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对于一些实现较为复杂的</a:t>
            </a:r>
            <a:r>
              <a:rPr lang="zh-CN" altLang="en-US">
                <a:sym typeface="+mn-ea"/>
              </a:rPr>
              <a:t>TO_BE_FILLED，代码框架中都提供了相应的提示，同时需要运用课程中学到的有关</a:t>
            </a:r>
            <a:r>
              <a:rPr lang="en-US" altLang="zh-CN">
                <a:sym typeface="+mn-ea"/>
              </a:rPr>
              <a:t>Forwarding,</a:t>
            </a:r>
            <a:r>
              <a:rPr lang="en-US" dirty="0">
                <a:sym typeface="+mn-ea"/>
              </a:rPr>
              <a:t>Bypass,Stall</a:t>
            </a:r>
            <a:r>
              <a:rPr lang="zh-CN" altLang="en-US" dirty="0">
                <a:sym typeface="+mn-ea"/>
              </a:rPr>
              <a:t>等知识来填写对应的</a:t>
            </a:r>
            <a:r>
              <a:rPr lang="zh-CN" altLang="en-US" dirty="0">
                <a:sym typeface="+mn-ea"/>
              </a:rPr>
              <a:t>内容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建议联系上下文，</a:t>
            </a:r>
            <a:r>
              <a:rPr lang="zh-CN" altLang="en-US" dirty="0">
                <a:sym typeface="+mn-ea"/>
              </a:rPr>
              <a:t>并全局搜索这个符号来理解信号的具体作用，从而解出</a:t>
            </a:r>
            <a:r>
              <a:rPr lang="zh-CN" altLang="en-US" dirty="0">
                <a:sym typeface="+mn-ea"/>
              </a:rPr>
              <a:t>答案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4477385"/>
            <a:ext cx="11928475" cy="13500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01495" y="4836160"/>
            <a:ext cx="641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比如这里，</a:t>
            </a:r>
            <a:r>
              <a:rPr lang="en-US" altLang="zh-CN" b="1">
                <a:solidFill>
                  <a:srgbClr val="FF0000"/>
                </a:solidFill>
              </a:rPr>
              <a:t>cmp_ctrl</a:t>
            </a:r>
            <a:r>
              <a:rPr lang="zh-CN" altLang="en-US" b="1">
                <a:solidFill>
                  <a:srgbClr val="FF0000"/>
                </a:solidFill>
              </a:rPr>
              <a:t>在这</a:t>
            </a:r>
            <a:r>
              <a:rPr lang="zh-CN" altLang="en-US" b="1">
                <a:solidFill>
                  <a:srgbClr val="FF0000"/>
                </a:solidFill>
              </a:rPr>
              <a:t>里看不出来是</a:t>
            </a:r>
            <a:r>
              <a:rPr lang="zh-CN" altLang="en-US" b="1">
                <a:solidFill>
                  <a:srgbClr val="FF0000"/>
                </a:solidFill>
              </a:rPr>
              <a:t>什么作用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/>
              <a:t>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：支持</a:t>
            </a:r>
            <a:r>
              <a:rPr lang="en-US" altLang="zh-CN" dirty="0"/>
              <a:t>RV32I</a:t>
            </a:r>
            <a:r>
              <a:rPr lang="zh-CN" altLang="en-US" dirty="0"/>
              <a:t>指令集的流水线</a:t>
            </a:r>
            <a:r>
              <a:rPr lang="en-US" altLang="zh-CN" dirty="0"/>
              <a:t>CPU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bonus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）</a:t>
            </a:r>
            <a:endParaRPr lang="zh-CN" altLang="en-US" dirty="0"/>
          </a:p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：支持中断的流水线</a:t>
            </a:r>
            <a:r>
              <a:rPr lang="en-US" altLang="zh-CN" dirty="0"/>
              <a:t>CPU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bonus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）</a:t>
            </a:r>
            <a:endParaRPr lang="zh-CN" altLang="en-US" dirty="0"/>
          </a:p>
          <a:p>
            <a:r>
              <a:rPr lang="zh-CN" altLang="en-US" dirty="0"/>
              <a:t>实验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高速缓存</a:t>
            </a:r>
            <a:r>
              <a:rPr lang="zh-CN" altLang="en-US" dirty="0"/>
              <a:t>模块</a:t>
            </a:r>
            <a:endParaRPr lang="zh-CN" altLang="en-US" dirty="0"/>
          </a:p>
          <a:p>
            <a:r>
              <a:rPr lang="zh-CN" altLang="en-US" dirty="0"/>
              <a:t>实验</a:t>
            </a:r>
            <a:r>
              <a:rPr lang="en-US" altLang="zh-CN" dirty="0"/>
              <a:t>4</a:t>
            </a:r>
            <a:r>
              <a:rPr lang="zh-CN" altLang="en-US" dirty="0"/>
              <a:t>：搭载高速缓存的</a:t>
            </a:r>
            <a:r>
              <a:rPr lang="en-US" altLang="zh-CN" dirty="0"/>
              <a:t>CPU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bonus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）</a:t>
            </a:r>
            <a:endParaRPr lang="en-US" altLang="zh-CN" dirty="0"/>
          </a:p>
          <a:p>
            <a:r>
              <a:rPr lang="zh-CN" altLang="en-US" dirty="0"/>
              <a:t>实验</a:t>
            </a:r>
            <a:r>
              <a:rPr lang="en-US" altLang="zh-CN" dirty="0"/>
              <a:t>5</a:t>
            </a:r>
            <a:r>
              <a:rPr lang="zh-CN" altLang="en-US" dirty="0"/>
              <a:t>：支持多周期指令与乱序执行的</a:t>
            </a:r>
            <a:r>
              <a:rPr lang="en-US" altLang="zh-CN" dirty="0"/>
              <a:t>CPU 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  <a:sym typeface="+mn-ea"/>
              </a:rPr>
              <a:t>bonus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）</a:t>
            </a:r>
            <a:endParaRPr lang="en-US" altLang="zh-CN" dirty="0"/>
          </a:p>
          <a:p>
            <a:r>
              <a:rPr lang="zh-CN" altLang="en-US" dirty="0"/>
              <a:t>实验</a:t>
            </a:r>
            <a:r>
              <a:rPr lang="en-US" altLang="zh-CN" dirty="0"/>
              <a:t>6</a:t>
            </a:r>
            <a:r>
              <a:rPr lang="zh-CN" altLang="en-US" dirty="0"/>
              <a:t>：支持动态指令调度的</a:t>
            </a:r>
            <a:r>
              <a:rPr lang="en-US" altLang="zh-CN" dirty="0"/>
              <a:t>CPU </a:t>
            </a:r>
            <a:r>
              <a:rPr lang="zh-CN" altLang="en-US" b="1" dirty="0">
                <a:solidFill>
                  <a:srgbClr val="C00000"/>
                </a:solidFill>
              </a:rPr>
              <a:t>（含</a:t>
            </a:r>
            <a:r>
              <a:rPr lang="en-US" altLang="zh-CN" b="1" dirty="0">
                <a:solidFill>
                  <a:srgbClr val="C00000"/>
                </a:solidFill>
              </a:rPr>
              <a:t>bonus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700020"/>
            <a:ext cx="11582400" cy="2466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30420" y="2889250"/>
            <a:ext cx="51549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因此联系上文和</a:t>
            </a:r>
            <a:r>
              <a:rPr lang="en-US" altLang="zh-CN" sz="2400" b="1">
                <a:solidFill>
                  <a:srgbClr val="FF0000"/>
                </a:solidFill>
              </a:rPr>
              <a:t>cmp_ctrl</a:t>
            </a:r>
            <a:r>
              <a:rPr lang="zh-CN" altLang="en-US" sz="2400" b="1">
                <a:solidFill>
                  <a:srgbClr val="FF0000"/>
                </a:solidFill>
              </a:rPr>
              <a:t>的定义，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得知其应该要被赋值为上面这些值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2071370"/>
            <a:ext cx="5687060" cy="43751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2852420" y="3238500"/>
            <a:ext cx="1685925" cy="8572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501140"/>
            <a:ext cx="9753600" cy="3454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87235" y="2723515"/>
            <a:ext cx="5212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同时全局搜索</a:t>
            </a:r>
            <a:r>
              <a:rPr lang="en-US" altLang="zh-CN" sz="2400" b="1">
                <a:solidFill>
                  <a:srgbClr val="FF0000"/>
                </a:solidFill>
              </a:rPr>
              <a:t>cmp_ctrl</a:t>
            </a:r>
            <a:r>
              <a:rPr lang="zh-CN" altLang="en-US" sz="2400" b="1">
                <a:solidFill>
                  <a:srgbClr val="FF0000"/>
                </a:solidFill>
              </a:rPr>
              <a:t>信号的</a:t>
            </a:r>
            <a:r>
              <a:rPr lang="zh-CN" altLang="en-US" sz="2400" b="1">
                <a:solidFill>
                  <a:srgbClr val="FF0000"/>
                </a:solidFill>
              </a:rPr>
              <a:t>去向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5245" y="4533900"/>
            <a:ext cx="2931795" cy="1898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5090795"/>
            <a:ext cx="10334625" cy="14655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76545" y="6232525"/>
            <a:ext cx="4932045" cy="2660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6735" y="5898515"/>
            <a:ext cx="5212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得知其会作为</a:t>
            </a:r>
            <a:r>
              <a:rPr lang="en-US" altLang="zh-CN" sz="2400" b="1">
                <a:solidFill>
                  <a:srgbClr val="FF0000"/>
                </a:solidFill>
              </a:rPr>
              <a:t>cmp32</a:t>
            </a:r>
            <a:r>
              <a:rPr lang="zh-CN" altLang="en-US" sz="2400" b="1">
                <a:solidFill>
                  <a:srgbClr val="FF0000"/>
                </a:solidFill>
              </a:rPr>
              <a:t>的控制信号</a:t>
            </a:r>
            <a:r>
              <a:rPr lang="zh-CN" altLang="en-US" sz="2400" b="1">
                <a:solidFill>
                  <a:srgbClr val="FF0000"/>
                </a:solidFill>
              </a:rPr>
              <a:t>输入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733415" y="2609215"/>
            <a:ext cx="6204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阅读</a:t>
            </a:r>
            <a:r>
              <a:rPr lang="en-US" altLang="zh-CN" sz="2400" b="1">
                <a:solidFill>
                  <a:srgbClr val="FF0000"/>
                </a:solidFill>
              </a:rPr>
              <a:t>cmp_32</a:t>
            </a:r>
            <a:r>
              <a:rPr lang="zh-CN" altLang="en-US" sz="2400" b="1">
                <a:solidFill>
                  <a:srgbClr val="FF0000"/>
                </a:solidFill>
              </a:rPr>
              <a:t>的代码，得知这个信号是控制</a:t>
            </a:r>
            <a:r>
              <a:rPr lang="en-US" altLang="zh-CN" sz="2400" b="1">
                <a:solidFill>
                  <a:srgbClr val="FF0000"/>
                </a:solidFill>
              </a:rPr>
              <a:t>cmp_32</a:t>
            </a:r>
            <a:r>
              <a:rPr lang="zh-CN" altLang="en-US" sz="2400" b="1">
                <a:solidFill>
                  <a:srgbClr val="FF0000"/>
                </a:solidFill>
              </a:rPr>
              <a:t>要进行何种比较操作。因此得出最终</a:t>
            </a:r>
            <a:r>
              <a:rPr lang="zh-CN" altLang="en-US" sz="2400" b="1">
                <a:solidFill>
                  <a:srgbClr val="FF0000"/>
                </a:solidFill>
              </a:rPr>
              <a:t>答案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1409065"/>
            <a:ext cx="4740275" cy="5244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53029"/>
          <a:stretch>
            <a:fillRect/>
          </a:stretch>
        </p:blipFill>
        <p:spPr>
          <a:xfrm>
            <a:off x="5791200" y="3808095"/>
            <a:ext cx="3929380" cy="5149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54345" y="4362450"/>
            <a:ext cx="6637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    assign cmp_ctrl =  {3{BEQ}} 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&amp; cmp_EQ 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{3{BNE}}  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&amp; cmp_NE 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{3{BLT}}  </a:t>
            </a:r>
            <a:r>
              <a:rPr lang="en-US" altLang="zh-CN" sz="2400" b="1">
                <a:solidFill>
                  <a:srgbClr val="FF0000"/>
                </a:solidFill>
              </a:rPr>
              <a:t>  </a:t>
            </a:r>
            <a:r>
              <a:rPr lang="zh-CN" altLang="en-US" sz="2400" b="1">
                <a:solidFill>
                  <a:srgbClr val="FF0000"/>
                </a:solidFill>
              </a:rPr>
              <a:t>&amp; cmp_LT 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{3{BGE}}   &amp; cmp_GE 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{3{BLTU}}  &amp; cmp_LTU |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>
                <a:solidFill>
                  <a:srgbClr val="FF0000"/>
                </a:solidFill>
              </a:rPr>
              <a:t>                       </a:t>
            </a:r>
            <a:r>
              <a:rPr lang="en-US" altLang="zh-CN" sz="2400" b="1">
                <a:solidFill>
                  <a:srgbClr val="FF0000"/>
                </a:solidFill>
              </a:rPr>
              <a:t>	</a:t>
            </a:r>
            <a:r>
              <a:rPr lang="zh-CN" altLang="en-US" sz="2400" b="1">
                <a:solidFill>
                  <a:srgbClr val="FF0000"/>
                </a:solidFill>
              </a:rPr>
              <a:t>{3{BGEU}} &amp; cmp_GEU ;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en-US" altLang="zh-CN" dirty="0">
                <a:sym typeface="+mn-ea"/>
              </a:rPr>
              <a:t>CPU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1383030"/>
            <a:ext cx="9100820" cy="3719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5219700"/>
            <a:ext cx="9550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总共有五个文件中的</a:t>
            </a:r>
            <a:r>
              <a:rPr lang="en-US" altLang="zh-CN" sz="2800"/>
              <a:t>57</a:t>
            </a:r>
            <a:r>
              <a:rPr lang="zh-CN" altLang="en-US" sz="2800"/>
              <a:t>个</a:t>
            </a:r>
            <a:r>
              <a:rPr lang="en-US" altLang="zh-CN" sz="2800"/>
              <a:t>TO_BE_FILLED</a:t>
            </a:r>
            <a:r>
              <a:rPr lang="zh-CN" altLang="en-US" sz="2800"/>
              <a:t>需要完成</a:t>
            </a:r>
            <a:endParaRPr lang="zh-CN" altLang="en-US" sz="2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11500" dirty="0"/>
              <a:t>在线</a:t>
            </a:r>
            <a:r>
              <a:rPr lang="zh-CN" altLang="en-US" sz="11500" dirty="0"/>
              <a:t>测试</a:t>
            </a:r>
            <a:endParaRPr lang="zh-CN" altLang="en-US" sz="115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59990" y="2355850"/>
            <a:ext cx="646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找到实验文件的</a:t>
            </a:r>
            <a:r>
              <a:rPr lang="en-US" altLang="zh-CN" sz="2400"/>
              <a:t>upload_template</a:t>
            </a:r>
            <a:r>
              <a:rPr lang="zh-CN" altLang="en-US" sz="2400"/>
              <a:t>目录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90" y="2767965"/>
            <a:ext cx="67437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25320" y="1774190"/>
            <a:ext cx="8341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将写好的源代码文件按</a:t>
            </a:r>
            <a:r>
              <a:rPr lang="en-US" altLang="zh-CN" sz="2400"/>
              <a:t>upload_template</a:t>
            </a:r>
            <a:r>
              <a:rPr lang="zh-CN" altLang="en-US" sz="2400"/>
              <a:t>中给定的位置替换旧文件</a:t>
            </a:r>
            <a:r>
              <a:rPr lang="zh-CN" altLang="en-US" sz="2400"/>
              <a:t>并放好，并不要删除</a:t>
            </a:r>
            <a:r>
              <a:rPr lang="en-US" altLang="zh-CN" sz="2400"/>
              <a:t>upload_template</a:t>
            </a:r>
            <a:r>
              <a:rPr lang="zh-CN" altLang="en-US" sz="2400"/>
              <a:t>中看似多余的</a:t>
            </a:r>
            <a:r>
              <a:rPr lang="zh-CN" altLang="en-US" sz="2400"/>
              <a:t>文件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190" y="2743835"/>
            <a:ext cx="7219950" cy="34340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29105" y="2678430"/>
            <a:ext cx="3147060" cy="2257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在</a:t>
            </a:r>
            <a:r>
              <a:rPr lang="en-US" altLang="zh-CN" sz="2400"/>
              <a:t>src/core_sim</a:t>
            </a:r>
            <a:r>
              <a:rPr lang="zh-CN" altLang="en-US" sz="2400"/>
              <a:t>中对接需要测试的信号（如果是按照模板写则无需进行</a:t>
            </a:r>
            <a:r>
              <a:rPr lang="zh-CN" altLang="en-US" sz="2400"/>
              <a:t>这一步）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6715" y="1339215"/>
            <a:ext cx="5053330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54405" y="2786380"/>
            <a:ext cx="25273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在</a:t>
            </a:r>
            <a:r>
              <a:rPr lang="en-US" altLang="zh-CN" sz="2400"/>
              <a:t>config.json</a:t>
            </a:r>
            <a:r>
              <a:rPr lang="zh-CN" altLang="en-US" sz="2400"/>
              <a:t>中指定要</a:t>
            </a:r>
            <a:r>
              <a:rPr lang="en-US" altLang="zh-CN" sz="2400"/>
              <a:t>simulation</a:t>
            </a:r>
            <a:r>
              <a:rPr lang="zh-CN" altLang="en-US" sz="2400"/>
              <a:t>的时钟周期数（根据自己写的代码进行调整）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6205" y="2275205"/>
            <a:ext cx="7904480" cy="28625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53860" y="3277235"/>
            <a:ext cx="2931795" cy="3168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1-</a:t>
            </a:r>
            <a:r>
              <a:rPr lang="zh-CN" altLang="en-US" dirty="0"/>
              <a:t>实验步骤</a:t>
            </a: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8560" y="1792605"/>
            <a:ext cx="5720080" cy="3905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0485" y="3145790"/>
            <a:ext cx="29127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将外面整个</a:t>
            </a:r>
            <a:r>
              <a:rPr lang="en-US" altLang="zh-CN" sz="2400"/>
              <a:t>upload_template</a:t>
            </a:r>
            <a:r>
              <a:rPr lang="zh-CN" altLang="en-US" sz="2400"/>
              <a:t>文件夹压缩为</a:t>
            </a:r>
            <a:r>
              <a:rPr lang="en-US" altLang="zh-CN" sz="2400"/>
              <a:t>zip</a:t>
            </a:r>
            <a:r>
              <a:rPr lang="zh-CN" altLang="en-US" sz="2400"/>
              <a:t>文件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实验推荐</a:t>
            </a:r>
            <a:r>
              <a:rPr lang="zh-CN" altLang="en-US" dirty="0"/>
              <a:t>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编写一段能验证</a:t>
            </a:r>
            <a:r>
              <a:rPr lang="en-US" altLang="zh-CN" dirty="0"/>
              <a:t>CPU</a:t>
            </a:r>
            <a:r>
              <a:rPr lang="zh-CN" altLang="en-US" dirty="0"/>
              <a:t>功能的</a:t>
            </a:r>
            <a:r>
              <a:rPr lang="en-US" altLang="zh-CN" dirty="0"/>
              <a:t>RISCV</a:t>
            </a:r>
            <a:r>
              <a:rPr lang="zh-CN" altLang="en-US" dirty="0"/>
              <a:t>测试代码（比如要实现乘法功能，就编写一段带有多个乘法指令的代码），并规定每行代码</a:t>
            </a:r>
            <a:r>
              <a:rPr lang="zh-CN" altLang="en-US" dirty="0"/>
              <a:t>预期的</a:t>
            </a:r>
            <a:r>
              <a:rPr lang="zh-CN" altLang="en-US" dirty="0"/>
              <a:t>输出</a:t>
            </a:r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根据框架</a:t>
            </a:r>
            <a:r>
              <a:rPr lang="en-US" altLang="zh-CN" dirty="0"/>
              <a:t>/</a:t>
            </a:r>
            <a:r>
              <a:rPr lang="zh-CN" altLang="en-US" dirty="0"/>
              <a:t>从头开始</a:t>
            </a:r>
            <a:r>
              <a:rPr lang="en-US" altLang="zh-CN" dirty="0"/>
              <a:t> </a:t>
            </a:r>
            <a:r>
              <a:rPr lang="zh-CN" altLang="en-US" dirty="0"/>
              <a:t>设计</a:t>
            </a:r>
            <a:r>
              <a:rPr lang="en-US" altLang="zh-CN" dirty="0"/>
              <a:t>CPU</a:t>
            </a:r>
            <a:r>
              <a:rPr lang="zh-CN" altLang="en-US" dirty="0"/>
              <a:t>，使其能正确执行</a:t>
            </a:r>
            <a:r>
              <a:rPr lang="en-US" altLang="zh-CN" dirty="0"/>
              <a:t>RISCV</a:t>
            </a:r>
            <a:r>
              <a:rPr lang="zh-CN" altLang="en-US" dirty="0"/>
              <a:t>测试代码并产生预期的输出</a:t>
            </a:r>
            <a:r>
              <a:rPr lang="zh-CN" altLang="en-US" dirty="0"/>
              <a:t>结果</a:t>
            </a: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将</a:t>
            </a:r>
            <a:r>
              <a:rPr lang="en-US" altLang="zh-CN" dirty="0"/>
              <a:t>RISCV</a:t>
            </a:r>
            <a:r>
              <a:rPr lang="zh-CN" altLang="en-US" dirty="0"/>
              <a:t>代码放在指令储存器中输入</a:t>
            </a:r>
            <a:r>
              <a:rPr lang="en-US" altLang="zh-CN" dirty="0"/>
              <a:t>CPU</a:t>
            </a:r>
            <a:r>
              <a:rPr lang="zh-CN" altLang="en-US" dirty="0"/>
              <a:t>，进行波形仿真观察输出是否与</a:t>
            </a:r>
            <a:r>
              <a:rPr lang="zh-CN" altLang="en-US" dirty="0"/>
              <a:t>预期一致</a:t>
            </a:r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验证成功后，即可下载到实验板上运行你的</a:t>
            </a:r>
            <a:r>
              <a:rPr lang="en-US" altLang="zh-CN" dirty="0"/>
              <a:t>CPU</a:t>
            </a:r>
            <a:r>
              <a:rPr lang="zh-CN" altLang="en-US" dirty="0"/>
              <a:t>！</a:t>
            </a: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27145" y="1825625"/>
            <a:ext cx="7526655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3145790"/>
            <a:ext cx="2912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将压缩包拖拽</a:t>
            </a:r>
            <a:r>
              <a:rPr lang="zh-CN" altLang="en-US" sz="2400"/>
              <a:t>上传</a:t>
            </a:r>
            <a:endParaRPr lang="zh-CN" altLang="en-US"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8485" y="2766695"/>
            <a:ext cx="29127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勾选想要查看的波形即可，绿色线为正确波形，黄色线为仿真</a:t>
            </a:r>
            <a:r>
              <a:rPr lang="zh-CN" altLang="en-US" sz="2400"/>
              <a:t>波形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095" y="1974850"/>
            <a:ext cx="8608695" cy="385572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实验</a:t>
            </a: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实验步骤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在线测试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4060" y="2489835"/>
            <a:ext cx="29127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如果上传的文件中缺少了一些部分（比如缺少了</a:t>
            </a:r>
            <a:r>
              <a:rPr lang="en-US" altLang="zh-CN" sz="2400"/>
              <a:t>rom.hex</a:t>
            </a:r>
            <a:r>
              <a:rPr lang="zh-CN" altLang="en-US" sz="2400"/>
              <a:t>），将会产生报错，可以根据报错信息调整上传文件的</a:t>
            </a:r>
            <a:r>
              <a:rPr lang="zh-CN" altLang="en-US" sz="2400"/>
              <a:t>结构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6805" y="2489835"/>
            <a:ext cx="7473950" cy="2795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实验在线</a:t>
            </a:r>
            <a:r>
              <a:rPr lang="zh-CN" altLang="en-US" dirty="0"/>
              <a:t>调试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3945" y="1863090"/>
            <a:ext cx="6744335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5160" y="24511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http://212.129.248.122:3000/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IwZDIxMTk0YWYwNzI4ZjZkMmEzODhiMTFhYWFjYj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4144</Words>
  <Application>WPS 演示</Application>
  <PresentationFormat>宽屏</PresentationFormat>
  <Paragraphs>412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1" baseType="lpstr">
      <vt:lpstr>Arial</vt:lpstr>
      <vt:lpstr>宋体</vt:lpstr>
      <vt:lpstr>Wingdings</vt:lpstr>
      <vt:lpstr>等线 Light</vt:lpstr>
      <vt:lpstr>微软雅黑</vt:lpstr>
      <vt:lpstr>Arial Unicode MS</vt:lpstr>
      <vt:lpstr>等线</vt:lpstr>
      <vt:lpstr>Calibri</vt:lpstr>
      <vt:lpstr>Office 主题​​</vt:lpstr>
      <vt:lpstr>计算机体系结构</vt:lpstr>
      <vt:lpstr>联系方式</vt:lpstr>
      <vt:lpstr>计算机体系结构作业</vt:lpstr>
      <vt:lpstr>作业安排</vt:lpstr>
      <vt:lpstr>作业提交</vt:lpstr>
      <vt:lpstr>计算机体系结构实验</vt:lpstr>
      <vt:lpstr>实验安排</vt:lpstr>
      <vt:lpstr>实验推荐流程</vt:lpstr>
      <vt:lpstr>实验在线调试</vt:lpstr>
      <vt:lpstr>实验提交</vt:lpstr>
      <vt:lpstr>实验提交</vt:lpstr>
      <vt:lpstr>实验提交</vt:lpstr>
      <vt:lpstr>计算机体系结构</vt:lpstr>
      <vt:lpstr>一. Vivado安装</vt:lpstr>
      <vt:lpstr>一. Vivado安装</vt:lpstr>
      <vt:lpstr>一. Vivado安装</vt:lpstr>
      <vt:lpstr>一. Vivado安装</vt:lpstr>
      <vt:lpstr>一. Vivado安装</vt:lpstr>
      <vt:lpstr>一. Vivado安装</vt:lpstr>
      <vt:lpstr>一. Vivado安装</vt:lpstr>
      <vt:lpstr>一. Vivado安装</vt:lpstr>
      <vt:lpstr>计算机体系结构</vt:lpstr>
      <vt:lpstr>实验1-实验目标</vt:lpstr>
      <vt:lpstr>实验1-实验得分点</vt:lpstr>
      <vt:lpstr>实验1-实验指南</vt:lpstr>
      <vt:lpstr>实验1-实验指南-创建新工程</vt:lpstr>
      <vt:lpstr>实验1-实验指南-创建新工程</vt:lpstr>
      <vt:lpstr>实验1-实验指南-创建新工程</vt:lpstr>
      <vt:lpstr>实验1-实验指南-创建新工程</vt:lpstr>
      <vt:lpstr>实验1-实验指南-创建新工程</vt:lpstr>
      <vt:lpstr>实验1-实验指南-创建新工程</vt:lpstr>
      <vt:lpstr>实验1-实验指南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实验1-实验指南-导入源码框架（可选）</vt:lpstr>
      <vt:lpstr>实验1-实验指南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实验1-实验指南-编写RISCV</vt:lpstr>
      <vt:lpstr>实验1-实验指南</vt:lpstr>
      <vt:lpstr>实验1-实验步骤-仿真测试</vt:lpstr>
      <vt:lpstr>实验1-实验步骤-仿真测试</vt:lpstr>
      <vt:lpstr>实验1-实验步骤-仿真测试</vt:lpstr>
      <vt:lpstr>实验1-实验步骤-仿真测试</vt:lpstr>
      <vt:lpstr>实验1-实验步骤-仿真测试</vt:lpstr>
      <vt:lpstr>实验1-实验步骤-仿真测试</vt:lpstr>
      <vt:lpstr>实验1-实验步骤-仿真测试</vt:lpstr>
      <vt:lpstr>实验1-实验指南</vt:lpstr>
      <vt:lpstr>实验1-实验指南-更换编辑器（可选）</vt:lpstr>
      <vt:lpstr>实验1-实验指南</vt:lpstr>
      <vt:lpstr>实验1-实验步骤-CPU设计</vt:lpstr>
      <vt:lpstr>实验1-实验步骤-CPU设计</vt:lpstr>
      <vt:lpstr>实验1-实验步骤-CPU设计</vt:lpstr>
      <vt:lpstr>实验1-实验步骤-CPU设计</vt:lpstr>
      <vt:lpstr>实验1-实验步骤-CPU设计</vt:lpstr>
      <vt:lpstr>实验1-实验步骤-CPU设计</vt:lpstr>
      <vt:lpstr>实验1-实验步骤-CPU设计</vt:lpstr>
      <vt:lpstr>实验1-实验指南</vt:lpstr>
      <vt:lpstr>实验1-实验步骤-在线测试</vt:lpstr>
      <vt:lpstr>实验1-实验步骤-在线测试</vt:lpstr>
      <vt:lpstr>实验1-实验步骤-在线测试</vt:lpstr>
      <vt:lpstr>实验1-实验步骤-在线测试</vt:lpstr>
      <vt:lpstr>实验1-实验步骤-在线测试</vt:lpstr>
      <vt:lpstr>实验1-实验步骤-在线测试</vt:lpstr>
      <vt:lpstr>实验1-实验步骤-在线测试</vt:lpstr>
      <vt:lpstr>实验1-实验步骤-在线测试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计算机体系结构</dc:title>
  <dc:creator>lan ‎</dc:creator>
  <cp:lastModifiedBy>晓宇y</cp:lastModifiedBy>
  <cp:revision>83</cp:revision>
  <dcterms:created xsi:type="dcterms:W3CDTF">2023-09-13T13:27:00Z</dcterms:created>
  <dcterms:modified xsi:type="dcterms:W3CDTF">2024-09-23T06:16:58Z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B5CBA4F73DED4B91AD99D661F88E8E2E_12</vt:lpwstr>
  </property>
  <property fmtid="{D5CDD505-2E9C-101B-9397-08002B2CF9AE}" pid="3" name="KSOProductBuildVer">
    <vt:lpwstr>2052-12.1.0.17857</vt:lpwstr>
  </property>
</Properties>
</file>